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8D50-A670-48FB-B754-07E5401F7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717E7-9238-49E9-947B-DDAEEA57D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A72B9-44E0-4BF7-9702-AECE570A6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A648C-20EA-49F2-89AE-3151CADB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CE34-8301-4F92-ADD1-88C0C8F0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63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C72A-1A42-4501-B768-2CEA213F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C96B2-02A2-4DFD-BCF8-2C803A757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D921D-3A65-4A42-AB84-6FD7C06C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D649D-3100-4651-847E-990C1C36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422FE-B7E6-424F-9154-92E247EC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9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4D4A4-26E0-4BE9-BC98-868A472BC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EBF62-3518-490E-AA25-AFBDC8E2B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F90F6-9B54-490F-9EED-0E1B82A3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D841D-48A3-4EAC-8CC2-8A7363A9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3477-5320-4DF6-BD0C-A2B3A247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12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6340-B11A-4D08-95A5-EE38676C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70D82-6C1F-41B1-B3F5-B47100FD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ED09-ABB6-4EFD-8C10-73C8DFAE3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8FBEE-DC2F-4690-9972-69065A9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F4F0D-5BA7-479D-91FF-114EB831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80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0956-0F14-4996-A546-85D80243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2B346-0AF9-4895-BAED-58A956724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D263-DF56-46DF-8007-713B94FF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92639-1F67-4860-B2F0-D64DBC03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7A0E3-D0A1-4310-8B19-9C8C1725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47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8982-98C5-4DCE-9A7D-C961B272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988B-CA5E-4F29-BF5C-A2FF50255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D5397-6571-4333-8610-2350B1443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DAC56-B564-43A0-BF83-6B958C7B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E50F8-66CF-4308-87F8-DE4E6C40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E1ABB-C75E-4089-A1EE-208C2B70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20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24A6-B794-49B9-9D29-D03B9CBE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1DB1C-FEE1-4BE6-B4B1-9BB0B1020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3A4EF-D577-429F-A3DD-829A40A9B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01795D-9A35-43E9-AA30-5FFB2ACD2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65241-ADDF-4BA3-B64E-D231BAFD9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643BE-89DF-4BD0-8674-D8BCD5A5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F23F1-D5F0-4582-B07B-AE1AD91B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32E20-732E-47DE-82EA-47F70252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85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BD39-94B0-4B2B-9ABB-07488F3C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CEE765-2C4D-43AD-AC36-7CD58A211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3C10A-FC6A-4CA5-A512-9482A7E1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792A7-5219-47FB-B3F0-DAEF8BD3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17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63974-353A-4213-9BB6-560BAC63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074D2-6FC1-458D-8022-18C6262C5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14FD8-59CC-40EB-B961-D814CE35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04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50C8-9D3A-4E4B-BDEA-98891442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0AA3-7A85-40CF-B5B7-A76E4905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9C302-9DFB-427B-9010-F291B2E69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B23EA-5FAE-489A-A429-B4B7560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B448C-A803-4B65-8AE7-389E6346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D8B03-134B-41E5-A567-154AD032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11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2BBF-37B5-49C0-B325-4857D429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2D2A6-A188-4D76-8845-FC920F88B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F5637-E0C4-4F7A-BA78-0E0720658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4214F-EE3B-4C65-BE1A-A3BDBDC3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61C3E-A17D-4334-B3FC-B7A447E74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5632D-09A2-4885-ACBA-14EA5F1B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99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8EA10A-9662-4E87-96D8-1D4AE177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07A30-5151-4C27-B9AB-AA885702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53DC-D5F6-4219-97A6-D90333936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4F61F-1026-46D9-832F-CEA89E82F98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69F58-4455-409D-8058-14A1F761D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2BC63-6746-4DD7-99C7-D68566FC4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776AA-6F37-4023-ABA7-C898F74D9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32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FAE1-9DF7-40BE-B59D-9D5F3DC69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906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1115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</a:t>
            </a:r>
            <a:r>
              <a:rPr spc="-50" dirty="0"/>
              <a:t> </a:t>
            </a:r>
            <a:r>
              <a:rPr spc="-5" dirty="0"/>
              <a:t>Concepts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3115" y="1524384"/>
            <a:ext cx="8065770" cy="324104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spcBef>
                <a:spcPts val="1600"/>
              </a:spcBef>
            </a:pP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DATA MODELS</a:t>
            </a:r>
            <a:endParaRPr sz="2400" dirty="0">
              <a:latin typeface="Arial"/>
              <a:cs typeface="Arial"/>
            </a:endParaRPr>
          </a:p>
          <a:p>
            <a:pPr marL="12700">
              <a:spcBef>
                <a:spcPts val="1500"/>
              </a:spcBef>
            </a:pP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RELATIONAL MODEL </a:t>
            </a:r>
            <a:r>
              <a:rPr sz="2400" b="1" u="heavy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-</a:t>
            </a:r>
            <a:r>
              <a:rPr sz="2400" b="1" u="heavy" spc="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CONCEPT</a:t>
            </a:r>
            <a:endParaRPr sz="2400" dirty="0">
              <a:latin typeface="Arial"/>
              <a:cs typeface="Arial"/>
            </a:endParaRPr>
          </a:p>
          <a:p>
            <a:pPr marL="82550">
              <a:spcBef>
                <a:spcPts val="1320"/>
              </a:spcBef>
            </a:pPr>
            <a:r>
              <a:rPr sz="2000" b="1" dirty="0">
                <a:latin typeface="Arial"/>
                <a:cs typeface="Arial"/>
              </a:rPr>
              <a:t>What </a:t>
            </a:r>
            <a:r>
              <a:rPr sz="2000" b="1" spc="-5" dirty="0">
                <a:latin typeface="Arial"/>
                <a:cs typeface="Arial"/>
              </a:rPr>
              <a:t>does </a:t>
            </a:r>
            <a:r>
              <a:rPr sz="2000" b="1" i="1" spc="-5" dirty="0">
                <a:latin typeface="Arial"/>
                <a:cs typeface="Arial"/>
              </a:rPr>
              <a:t>Primary </a:t>
            </a:r>
            <a:r>
              <a:rPr sz="2000" b="1" i="1" dirty="0">
                <a:latin typeface="Arial"/>
                <a:cs typeface="Arial"/>
              </a:rPr>
              <a:t>Key</a:t>
            </a:r>
            <a:r>
              <a:rPr sz="2000" b="1" i="1" spc="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mean?</a:t>
            </a:r>
            <a:endParaRPr sz="2000" dirty="0">
              <a:latin typeface="Arial"/>
              <a:cs typeface="Arial"/>
            </a:endParaRPr>
          </a:p>
          <a:p>
            <a:pPr marL="469265" marR="5080" indent="-457200" algn="just">
              <a:spcBef>
                <a:spcPts val="192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primary </a:t>
            </a:r>
            <a:r>
              <a:rPr sz="2000" dirty="0">
                <a:latin typeface="Arial"/>
                <a:cs typeface="Arial"/>
              </a:rPr>
              <a:t>key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a special </a:t>
            </a:r>
            <a:r>
              <a:rPr sz="2000" spc="-5" dirty="0">
                <a:latin typeface="Arial"/>
                <a:cs typeface="Arial"/>
              </a:rPr>
              <a:t>relational </a:t>
            </a:r>
            <a:r>
              <a:rPr sz="2000" dirty="0">
                <a:latin typeface="Arial"/>
                <a:cs typeface="Arial"/>
              </a:rPr>
              <a:t>database </a:t>
            </a:r>
            <a:r>
              <a:rPr sz="2000" spc="-5" dirty="0">
                <a:latin typeface="Arial"/>
                <a:cs typeface="Arial"/>
              </a:rPr>
              <a:t>table </a:t>
            </a:r>
            <a:r>
              <a:rPr sz="2000" dirty="0">
                <a:latin typeface="Arial"/>
                <a:cs typeface="Arial"/>
              </a:rPr>
              <a:t>column (or  </a:t>
            </a:r>
            <a:r>
              <a:rPr sz="2000" spc="-5" dirty="0">
                <a:latin typeface="Arial"/>
                <a:cs typeface="Arial"/>
              </a:rPr>
              <a:t>combination </a:t>
            </a:r>
            <a:r>
              <a:rPr sz="2000" dirty="0">
                <a:latin typeface="Arial"/>
                <a:cs typeface="Arial"/>
              </a:rPr>
              <a:t>of columns) designated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uniquely </a:t>
            </a:r>
            <a:r>
              <a:rPr sz="2000" spc="-5" dirty="0">
                <a:latin typeface="Arial"/>
                <a:cs typeface="Arial"/>
              </a:rPr>
              <a:t>identify all table  </a:t>
            </a:r>
            <a:r>
              <a:rPr sz="2000" dirty="0">
                <a:latin typeface="Arial"/>
                <a:cs typeface="Arial"/>
              </a:rPr>
              <a:t>records.</a:t>
            </a:r>
          </a:p>
          <a:p>
            <a:pPr marL="355600" indent="-342900">
              <a:spcBef>
                <a:spcPts val="132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"/>
                <a:cs typeface="Arial"/>
              </a:rPr>
              <a:t>A primary </a:t>
            </a:r>
            <a:r>
              <a:rPr sz="2000" spc="-5" dirty="0">
                <a:latin typeface="Arial"/>
                <a:cs typeface="Arial"/>
              </a:rPr>
              <a:t>key’s </a:t>
            </a:r>
            <a:r>
              <a:rPr sz="2000" dirty="0">
                <a:latin typeface="Arial"/>
                <a:cs typeface="Arial"/>
              </a:rPr>
              <a:t>main </a:t>
            </a:r>
            <a:r>
              <a:rPr sz="2000" spc="-5" dirty="0">
                <a:latin typeface="Arial"/>
                <a:cs typeface="Arial"/>
              </a:rPr>
              <a:t>features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3388" y="4751162"/>
            <a:ext cx="2362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345" dirty="0">
                <a:latin typeface="UnDotum"/>
                <a:cs typeface="UnDotum"/>
              </a:rPr>
              <a:t></a:t>
            </a:r>
            <a:endParaRPr sz="2000" dirty="0">
              <a:latin typeface="UnDotum"/>
              <a:cs typeface="UnDotum"/>
            </a:endParaRPr>
          </a:p>
          <a:p>
            <a:pPr marL="12700"/>
            <a:r>
              <a:rPr sz="2000" spc="-345" dirty="0">
                <a:latin typeface="UnDotum"/>
                <a:cs typeface="UnDotum"/>
              </a:rPr>
              <a:t></a:t>
            </a:r>
            <a:endParaRPr sz="2000" dirty="0">
              <a:latin typeface="UnDotum"/>
              <a:cs typeface="Un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9881" y="4752724"/>
            <a:ext cx="6047891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must </a:t>
            </a:r>
            <a:r>
              <a:rPr sz="2000" spc="-5" dirty="0">
                <a:latin typeface="Arial"/>
                <a:cs typeface="Arial"/>
              </a:rPr>
              <a:t>contain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b="1" dirty="0">
                <a:latin typeface="Arial"/>
                <a:cs typeface="Arial"/>
              </a:rPr>
              <a:t>unique value </a:t>
            </a:r>
            <a:r>
              <a:rPr sz="2000" spc="-5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each row of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data.  It </a:t>
            </a:r>
            <a:r>
              <a:rPr sz="2000" b="1" dirty="0">
                <a:latin typeface="Arial"/>
                <a:cs typeface="Arial"/>
              </a:rPr>
              <a:t>cannot </a:t>
            </a:r>
            <a:r>
              <a:rPr sz="2000" b="1" spc="-5" dirty="0">
                <a:latin typeface="Arial"/>
                <a:cs typeface="Arial"/>
              </a:rPr>
              <a:t>contain </a:t>
            </a:r>
            <a:r>
              <a:rPr sz="2000" b="1" dirty="0">
                <a:latin typeface="Arial"/>
                <a:cs typeface="Arial"/>
              </a:rPr>
              <a:t>null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values</a:t>
            </a:r>
            <a:r>
              <a:rPr sz="2000" dirty="0">
                <a:latin typeface="Arial"/>
                <a:cs typeface="Arial"/>
              </a:rPr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11069" y="5497829"/>
            <a:ext cx="8065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"/>
                <a:cs typeface="Arial"/>
              </a:rPr>
              <a:t>A primary key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either </a:t>
            </a:r>
            <a:r>
              <a:rPr sz="2000" spc="-5" dirty="0">
                <a:latin typeface="Arial"/>
                <a:cs typeface="Arial"/>
              </a:rPr>
              <a:t>an existing table </a:t>
            </a:r>
            <a:r>
              <a:rPr sz="2000" dirty="0">
                <a:latin typeface="Arial"/>
                <a:cs typeface="Arial"/>
              </a:rPr>
              <a:t>column </a:t>
            </a:r>
            <a:r>
              <a:rPr sz="2000" spc="-5" dirty="0">
                <a:latin typeface="Arial"/>
                <a:cs typeface="Arial"/>
              </a:rPr>
              <a:t>or </a:t>
            </a:r>
            <a:r>
              <a:rPr sz="2000" dirty="0">
                <a:latin typeface="Arial"/>
                <a:cs typeface="Arial"/>
              </a:rPr>
              <a:t>a column </a:t>
            </a:r>
            <a:r>
              <a:rPr sz="2000" spc="-5" dirty="0">
                <a:latin typeface="Arial"/>
                <a:cs typeface="Arial"/>
              </a:rPr>
              <a:t>that is  specifically </a:t>
            </a:r>
            <a:r>
              <a:rPr sz="2000" dirty="0">
                <a:latin typeface="Arial"/>
                <a:cs typeface="Arial"/>
              </a:rPr>
              <a:t>generated </a:t>
            </a:r>
            <a:r>
              <a:rPr sz="2000" spc="-5" dirty="0">
                <a:latin typeface="Arial"/>
                <a:cs typeface="Arial"/>
              </a:rPr>
              <a:t>by the </a:t>
            </a:r>
            <a:r>
              <a:rPr sz="2000" dirty="0">
                <a:latin typeface="Arial"/>
                <a:cs typeface="Arial"/>
              </a:rPr>
              <a:t>database according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defined  </a:t>
            </a:r>
            <a:r>
              <a:rPr sz="2000" dirty="0">
                <a:latin typeface="Arial"/>
                <a:cs typeface="Arial"/>
              </a:rPr>
              <a:t>sequence.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1115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</a:t>
            </a:r>
            <a:r>
              <a:rPr spc="-50" dirty="0"/>
              <a:t> </a:t>
            </a:r>
            <a:r>
              <a:rPr spc="-5" dirty="0"/>
              <a:t>Concepts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05000" y="3102551"/>
            <a:ext cx="8351520" cy="2083435"/>
            <a:chOff x="381000" y="3102550"/>
            <a:chExt cx="8351520" cy="2083435"/>
          </a:xfrm>
        </p:grpSpPr>
        <p:sp>
          <p:nvSpPr>
            <p:cNvPr id="4" name="object 4"/>
            <p:cNvSpPr/>
            <p:nvPr/>
          </p:nvSpPr>
          <p:spPr>
            <a:xfrm>
              <a:off x="381000" y="3191509"/>
              <a:ext cx="8351520" cy="13487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" y="3115309"/>
              <a:ext cx="1447800" cy="1371600"/>
            </a:xfrm>
            <a:custGeom>
              <a:avLst/>
              <a:gdLst/>
              <a:ahLst/>
              <a:cxnLst/>
              <a:rect l="l" t="t" r="r" b="b"/>
              <a:pathLst>
                <a:path w="1447800" h="1371600">
                  <a:moveTo>
                    <a:pt x="723900" y="0"/>
                  </a:moveTo>
                  <a:lnTo>
                    <a:pt x="774657" y="1526"/>
                  </a:lnTo>
                  <a:lnTo>
                    <a:pt x="824315" y="6047"/>
                  </a:lnTo>
                  <a:lnTo>
                    <a:pt x="872780" y="13476"/>
                  </a:lnTo>
                  <a:lnTo>
                    <a:pt x="919956" y="23724"/>
                  </a:lnTo>
                  <a:lnTo>
                    <a:pt x="965749" y="36704"/>
                  </a:lnTo>
                  <a:lnTo>
                    <a:pt x="1010066" y="52327"/>
                  </a:lnTo>
                  <a:lnTo>
                    <a:pt x="1052812" y="70508"/>
                  </a:lnTo>
                  <a:lnTo>
                    <a:pt x="1093893" y="91157"/>
                  </a:lnTo>
                  <a:lnTo>
                    <a:pt x="1133214" y="114188"/>
                  </a:lnTo>
                  <a:lnTo>
                    <a:pt x="1170682" y="139512"/>
                  </a:lnTo>
                  <a:lnTo>
                    <a:pt x="1206201" y="167042"/>
                  </a:lnTo>
                  <a:lnTo>
                    <a:pt x="1239678" y="196691"/>
                  </a:lnTo>
                  <a:lnTo>
                    <a:pt x="1271019" y="228370"/>
                  </a:lnTo>
                  <a:lnTo>
                    <a:pt x="1300129" y="261992"/>
                  </a:lnTo>
                  <a:lnTo>
                    <a:pt x="1326914" y="297470"/>
                  </a:lnTo>
                  <a:lnTo>
                    <a:pt x="1351280" y="334715"/>
                  </a:lnTo>
                  <a:lnTo>
                    <a:pt x="1373132" y="373641"/>
                  </a:lnTo>
                  <a:lnTo>
                    <a:pt x="1392376" y="414158"/>
                  </a:lnTo>
                  <a:lnTo>
                    <a:pt x="1408918" y="456181"/>
                  </a:lnTo>
                  <a:lnTo>
                    <a:pt x="1422664" y="499621"/>
                  </a:lnTo>
                  <a:lnTo>
                    <a:pt x="1433519" y="544390"/>
                  </a:lnTo>
                  <a:lnTo>
                    <a:pt x="1441390" y="590402"/>
                  </a:lnTo>
                  <a:lnTo>
                    <a:pt x="1446181" y="637567"/>
                  </a:lnTo>
                  <a:lnTo>
                    <a:pt x="1447800" y="685800"/>
                  </a:lnTo>
                  <a:lnTo>
                    <a:pt x="1446181" y="733886"/>
                  </a:lnTo>
                  <a:lnTo>
                    <a:pt x="1441390" y="780930"/>
                  </a:lnTo>
                  <a:lnTo>
                    <a:pt x="1433519" y="826844"/>
                  </a:lnTo>
                  <a:lnTo>
                    <a:pt x="1422664" y="871537"/>
                  </a:lnTo>
                  <a:lnTo>
                    <a:pt x="1408918" y="914920"/>
                  </a:lnTo>
                  <a:lnTo>
                    <a:pt x="1392376" y="956905"/>
                  </a:lnTo>
                  <a:lnTo>
                    <a:pt x="1373132" y="997401"/>
                  </a:lnTo>
                  <a:lnTo>
                    <a:pt x="1351280" y="1036320"/>
                  </a:lnTo>
                  <a:lnTo>
                    <a:pt x="1326914" y="1073571"/>
                  </a:lnTo>
                  <a:lnTo>
                    <a:pt x="1300129" y="1109067"/>
                  </a:lnTo>
                  <a:lnTo>
                    <a:pt x="1271019" y="1142717"/>
                  </a:lnTo>
                  <a:lnTo>
                    <a:pt x="1239678" y="1174432"/>
                  </a:lnTo>
                  <a:lnTo>
                    <a:pt x="1206201" y="1204123"/>
                  </a:lnTo>
                  <a:lnTo>
                    <a:pt x="1170682" y="1231701"/>
                  </a:lnTo>
                  <a:lnTo>
                    <a:pt x="1133214" y="1257076"/>
                  </a:lnTo>
                  <a:lnTo>
                    <a:pt x="1093893" y="1280160"/>
                  </a:lnTo>
                  <a:lnTo>
                    <a:pt x="1052812" y="1300861"/>
                  </a:lnTo>
                  <a:lnTo>
                    <a:pt x="1010066" y="1319093"/>
                  </a:lnTo>
                  <a:lnTo>
                    <a:pt x="965749" y="1334765"/>
                  </a:lnTo>
                  <a:lnTo>
                    <a:pt x="919956" y="1347787"/>
                  </a:lnTo>
                  <a:lnTo>
                    <a:pt x="872780" y="1358071"/>
                  </a:lnTo>
                  <a:lnTo>
                    <a:pt x="824315" y="1365527"/>
                  </a:lnTo>
                  <a:lnTo>
                    <a:pt x="774657" y="1370067"/>
                  </a:lnTo>
                  <a:lnTo>
                    <a:pt x="723900" y="1371600"/>
                  </a:lnTo>
                  <a:lnTo>
                    <a:pt x="673142" y="1370067"/>
                  </a:lnTo>
                  <a:lnTo>
                    <a:pt x="623484" y="1365527"/>
                  </a:lnTo>
                  <a:lnTo>
                    <a:pt x="575019" y="1358071"/>
                  </a:lnTo>
                  <a:lnTo>
                    <a:pt x="527843" y="1347787"/>
                  </a:lnTo>
                  <a:lnTo>
                    <a:pt x="482050" y="1334765"/>
                  </a:lnTo>
                  <a:lnTo>
                    <a:pt x="437733" y="1319093"/>
                  </a:lnTo>
                  <a:lnTo>
                    <a:pt x="394987" y="1300861"/>
                  </a:lnTo>
                  <a:lnTo>
                    <a:pt x="353906" y="1280159"/>
                  </a:lnTo>
                  <a:lnTo>
                    <a:pt x="314585" y="1257076"/>
                  </a:lnTo>
                  <a:lnTo>
                    <a:pt x="277117" y="1231701"/>
                  </a:lnTo>
                  <a:lnTo>
                    <a:pt x="241598" y="1204123"/>
                  </a:lnTo>
                  <a:lnTo>
                    <a:pt x="208121" y="1174432"/>
                  </a:lnTo>
                  <a:lnTo>
                    <a:pt x="176780" y="1142717"/>
                  </a:lnTo>
                  <a:lnTo>
                    <a:pt x="147670" y="1109067"/>
                  </a:lnTo>
                  <a:lnTo>
                    <a:pt x="120885" y="1073571"/>
                  </a:lnTo>
                  <a:lnTo>
                    <a:pt x="96520" y="1036319"/>
                  </a:lnTo>
                  <a:lnTo>
                    <a:pt x="74667" y="997401"/>
                  </a:lnTo>
                  <a:lnTo>
                    <a:pt x="55423" y="956905"/>
                  </a:lnTo>
                  <a:lnTo>
                    <a:pt x="38881" y="914920"/>
                  </a:lnTo>
                  <a:lnTo>
                    <a:pt x="25135" y="871537"/>
                  </a:lnTo>
                  <a:lnTo>
                    <a:pt x="14280" y="826844"/>
                  </a:lnTo>
                  <a:lnTo>
                    <a:pt x="6409" y="780930"/>
                  </a:lnTo>
                  <a:lnTo>
                    <a:pt x="1618" y="733886"/>
                  </a:lnTo>
                  <a:lnTo>
                    <a:pt x="0" y="685800"/>
                  </a:lnTo>
                  <a:lnTo>
                    <a:pt x="1618" y="637567"/>
                  </a:lnTo>
                  <a:lnTo>
                    <a:pt x="6409" y="590402"/>
                  </a:lnTo>
                  <a:lnTo>
                    <a:pt x="14280" y="544390"/>
                  </a:lnTo>
                  <a:lnTo>
                    <a:pt x="25135" y="499621"/>
                  </a:lnTo>
                  <a:lnTo>
                    <a:pt x="38881" y="456181"/>
                  </a:lnTo>
                  <a:lnTo>
                    <a:pt x="55423" y="414158"/>
                  </a:lnTo>
                  <a:lnTo>
                    <a:pt x="74667" y="373641"/>
                  </a:lnTo>
                  <a:lnTo>
                    <a:pt x="96520" y="334715"/>
                  </a:lnTo>
                  <a:lnTo>
                    <a:pt x="120885" y="297470"/>
                  </a:lnTo>
                  <a:lnTo>
                    <a:pt x="147670" y="261992"/>
                  </a:lnTo>
                  <a:lnTo>
                    <a:pt x="176780" y="228370"/>
                  </a:lnTo>
                  <a:lnTo>
                    <a:pt x="208121" y="196691"/>
                  </a:lnTo>
                  <a:lnTo>
                    <a:pt x="241598" y="167042"/>
                  </a:lnTo>
                  <a:lnTo>
                    <a:pt x="277117" y="139512"/>
                  </a:lnTo>
                  <a:lnTo>
                    <a:pt x="314585" y="114188"/>
                  </a:lnTo>
                  <a:lnTo>
                    <a:pt x="353906" y="91157"/>
                  </a:lnTo>
                  <a:lnTo>
                    <a:pt x="394987" y="70508"/>
                  </a:lnTo>
                  <a:lnTo>
                    <a:pt x="437733" y="52327"/>
                  </a:lnTo>
                  <a:lnTo>
                    <a:pt x="482050" y="36704"/>
                  </a:lnTo>
                  <a:lnTo>
                    <a:pt x="527843" y="23724"/>
                  </a:lnTo>
                  <a:lnTo>
                    <a:pt x="575019" y="13476"/>
                  </a:lnTo>
                  <a:lnTo>
                    <a:pt x="623484" y="6047"/>
                  </a:lnTo>
                  <a:lnTo>
                    <a:pt x="673142" y="1526"/>
                  </a:lnTo>
                  <a:lnTo>
                    <a:pt x="723900" y="0"/>
                  </a:lnTo>
                  <a:close/>
                </a:path>
                <a:path w="1447800" h="1371600">
                  <a:moveTo>
                    <a:pt x="0" y="0"/>
                  </a:moveTo>
                  <a:lnTo>
                    <a:pt x="0" y="0"/>
                  </a:lnTo>
                </a:path>
                <a:path w="1447800" h="1371600">
                  <a:moveTo>
                    <a:pt x="1447800" y="1371600"/>
                  </a:moveTo>
                  <a:lnTo>
                    <a:pt x="1447800" y="1371600"/>
                  </a:lnTo>
                </a:path>
              </a:pathLst>
            </a:custGeom>
            <a:ln w="2551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0880" y="4377689"/>
              <a:ext cx="1010919" cy="795020"/>
            </a:xfrm>
            <a:custGeom>
              <a:avLst/>
              <a:gdLst/>
              <a:ahLst/>
              <a:cxnLst/>
              <a:rect l="l" t="t" r="r" b="b"/>
              <a:pathLst>
                <a:path w="1010919" h="795020">
                  <a:moveTo>
                    <a:pt x="1010919" y="7950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05000" y="4334509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19" h="77470">
                  <a:moveTo>
                    <a:pt x="0" y="0"/>
                  </a:moveTo>
                  <a:lnTo>
                    <a:pt x="36830" y="77469"/>
                  </a:lnTo>
                  <a:lnTo>
                    <a:pt x="83819" y="16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11070" y="1062990"/>
            <a:ext cx="6641465" cy="187198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spcBef>
                <a:spcPts val="1600"/>
              </a:spcBef>
            </a:pP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DATA MODELS</a:t>
            </a:r>
            <a:endParaRPr sz="2400" dirty="0">
              <a:latin typeface="Arial"/>
              <a:cs typeface="Arial"/>
            </a:endParaRPr>
          </a:p>
          <a:p>
            <a:pPr marL="12700">
              <a:spcBef>
                <a:spcPts val="1500"/>
              </a:spcBef>
            </a:pP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RELATIONAL MODEL </a:t>
            </a:r>
            <a:r>
              <a:rPr sz="2400" b="1" u="heavy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- </a:t>
            </a:r>
            <a:r>
              <a:rPr sz="2400" b="1" u="heavy" spc="-10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CONCEPT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500" dirty="0">
              <a:latin typeface="Arial"/>
              <a:cs typeface="Arial"/>
            </a:endParaRPr>
          </a:p>
          <a:p>
            <a:pPr marL="1099820"/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PRMARY KEY </a:t>
            </a:r>
            <a:r>
              <a:rPr sz="2400" b="1" u="heavy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- </a:t>
            </a: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TABLE </a:t>
            </a:r>
            <a:r>
              <a:rPr sz="2400" b="1" u="heavy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-</a:t>
            </a:r>
            <a:r>
              <a:rPr sz="2400" b="1" u="heavy" spc="-8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CUSTOMERS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6770" y="5205729"/>
            <a:ext cx="6537959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3355" algn="ctr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primary </a:t>
            </a:r>
            <a:r>
              <a:rPr dirty="0">
                <a:latin typeface="Arial"/>
                <a:cs typeface="Arial"/>
              </a:rPr>
              <a:t>key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field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440"/>
              </a:spcBef>
            </a:pPr>
            <a:r>
              <a:rPr i="1" spc="-10" dirty="0">
                <a:latin typeface="Arial"/>
                <a:cs typeface="Arial"/>
              </a:rPr>
              <a:t>Primary </a:t>
            </a:r>
            <a:r>
              <a:rPr i="1" dirty="0">
                <a:latin typeface="Arial"/>
                <a:cs typeface="Arial"/>
              </a:rPr>
              <a:t>key </a:t>
            </a:r>
            <a:r>
              <a:rPr spc="-5" dirty="0">
                <a:latin typeface="Arial"/>
                <a:cs typeface="Arial"/>
              </a:rPr>
              <a:t>is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unique identifier of </a:t>
            </a:r>
            <a:r>
              <a:rPr spc="-5" dirty="0">
                <a:latin typeface="Arial"/>
                <a:cs typeface="Arial"/>
              </a:rPr>
              <a:t>records in </a:t>
            </a:r>
            <a:r>
              <a:rPr dirty="0">
                <a:latin typeface="Arial"/>
                <a:cs typeface="Arial"/>
              </a:rPr>
              <a:t>a</a:t>
            </a:r>
            <a:r>
              <a:rPr spc="4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table.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/>
            <a:r>
              <a:rPr spc="-5" dirty="0">
                <a:latin typeface="Arial"/>
                <a:cs typeface="Arial"/>
              </a:rPr>
              <a:t>Primary </a:t>
            </a:r>
            <a:r>
              <a:rPr dirty="0">
                <a:latin typeface="Arial"/>
                <a:cs typeface="Arial"/>
              </a:rPr>
              <a:t>key </a:t>
            </a:r>
            <a:r>
              <a:rPr spc="-10" dirty="0">
                <a:latin typeface="Arial"/>
                <a:cs typeface="Arial"/>
              </a:rPr>
              <a:t>values </a:t>
            </a:r>
            <a:r>
              <a:rPr spc="-5" dirty="0">
                <a:latin typeface="Arial"/>
                <a:cs typeface="Arial"/>
              </a:rPr>
              <a:t>may be generated </a:t>
            </a:r>
            <a:r>
              <a:rPr spc="-10" dirty="0">
                <a:latin typeface="Arial"/>
                <a:cs typeface="Arial"/>
              </a:rPr>
              <a:t>manually </a:t>
            </a:r>
            <a:r>
              <a:rPr spc="-5" dirty="0">
                <a:latin typeface="Arial"/>
                <a:cs typeface="Arial"/>
              </a:rPr>
              <a:t>or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automatically.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1115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</a:t>
            </a:r>
            <a:r>
              <a:rPr spc="-50" dirty="0"/>
              <a:t> </a:t>
            </a:r>
            <a:r>
              <a:rPr spc="-5" dirty="0"/>
              <a:t>Concepts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1069" y="1062990"/>
            <a:ext cx="8072120" cy="3765133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spcBef>
                <a:spcPts val="1600"/>
              </a:spcBef>
            </a:pP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DATA MODELS</a:t>
            </a:r>
            <a:endParaRPr sz="2400" dirty="0">
              <a:latin typeface="Arial"/>
              <a:cs typeface="Arial"/>
            </a:endParaRPr>
          </a:p>
          <a:p>
            <a:pPr marL="12700">
              <a:spcBef>
                <a:spcPts val="1500"/>
              </a:spcBef>
            </a:pP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RELATIONAL MODEL </a:t>
            </a:r>
            <a:r>
              <a:rPr sz="2400" b="1" u="heavy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-</a:t>
            </a:r>
            <a:r>
              <a:rPr sz="2400" b="1" u="heavy" spc="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CONCEPT</a:t>
            </a:r>
            <a:endParaRPr sz="2400" dirty="0">
              <a:latin typeface="Arial"/>
              <a:cs typeface="Arial"/>
            </a:endParaRPr>
          </a:p>
          <a:p>
            <a:pPr marL="12700">
              <a:spcBef>
                <a:spcPts val="1320"/>
              </a:spcBef>
            </a:pPr>
            <a:r>
              <a:rPr sz="2000" b="1" dirty="0">
                <a:latin typeface="Arial"/>
                <a:cs typeface="Arial"/>
              </a:rPr>
              <a:t>What </a:t>
            </a:r>
            <a:r>
              <a:rPr sz="2000" b="1" spc="-5" dirty="0">
                <a:latin typeface="Arial"/>
                <a:cs typeface="Arial"/>
              </a:rPr>
              <a:t>does </a:t>
            </a:r>
            <a:r>
              <a:rPr sz="2000" b="1" i="1" spc="-5" dirty="0">
                <a:latin typeface="Arial"/>
                <a:cs typeface="Arial"/>
              </a:rPr>
              <a:t>Foreign Key</a:t>
            </a:r>
            <a:r>
              <a:rPr sz="2000" b="1" i="1" spc="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mean?</a:t>
            </a:r>
            <a:endParaRPr sz="2000" dirty="0">
              <a:latin typeface="Arial"/>
              <a:cs typeface="Arial"/>
            </a:endParaRPr>
          </a:p>
          <a:p>
            <a:pPr marL="469265" marR="508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foreign </a:t>
            </a:r>
            <a:r>
              <a:rPr sz="2000" dirty="0">
                <a:latin typeface="Arial"/>
                <a:cs typeface="Arial"/>
              </a:rPr>
              <a:t>key </a:t>
            </a:r>
            <a:r>
              <a:rPr sz="2000" b="1" spc="-5" dirty="0">
                <a:latin typeface="Arial"/>
                <a:cs typeface="Arial"/>
              </a:rPr>
              <a:t>(REFERENTIAL INTEGRITY)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a column </a:t>
            </a:r>
            <a:r>
              <a:rPr sz="2000" spc="-5" dirty="0">
                <a:latin typeface="Arial"/>
                <a:cs typeface="Arial"/>
              </a:rPr>
              <a:t>or </a:t>
            </a:r>
            <a:r>
              <a:rPr sz="2000" dirty="0">
                <a:latin typeface="Arial"/>
                <a:cs typeface="Arial"/>
              </a:rPr>
              <a:t>group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columns in a </a:t>
            </a:r>
            <a:r>
              <a:rPr sz="2000" spc="-5" dirty="0">
                <a:latin typeface="Arial"/>
                <a:cs typeface="Arial"/>
              </a:rPr>
              <a:t>relational </a:t>
            </a:r>
            <a:r>
              <a:rPr sz="2000" dirty="0">
                <a:latin typeface="Arial"/>
                <a:cs typeface="Arial"/>
              </a:rPr>
              <a:t>database </a:t>
            </a:r>
            <a:r>
              <a:rPr sz="2000" spc="-5" dirty="0">
                <a:latin typeface="Arial"/>
                <a:cs typeface="Arial"/>
              </a:rPr>
              <a:t>table </a:t>
            </a:r>
            <a:r>
              <a:rPr sz="2000" b="1" spc="-5" dirty="0">
                <a:latin typeface="Arial"/>
                <a:cs typeface="Arial"/>
              </a:rPr>
              <a:t>that provides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link between  data in </a:t>
            </a:r>
            <a:r>
              <a:rPr sz="2000" b="1" spc="-10" dirty="0">
                <a:latin typeface="Arial"/>
                <a:cs typeface="Arial"/>
              </a:rPr>
              <a:t>two </a:t>
            </a:r>
            <a:r>
              <a:rPr sz="2000" b="1" spc="-5" dirty="0">
                <a:latin typeface="Arial"/>
                <a:cs typeface="Arial"/>
              </a:rPr>
              <a:t>tables.</a:t>
            </a:r>
            <a:r>
              <a:rPr sz="2000" spc="-5" dirty="0">
                <a:latin typeface="Arial"/>
                <a:cs typeface="Arial"/>
              </a:rPr>
              <a:t> </a:t>
            </a:r>
            <a:endParaRPr lang="en-US" sz="2000" spc="-5" dirty="0">
              <a:latin typeface="Arial"/>
              <a:cs typeface="Arial"/>
            </a:endParaRPr>
          </a:p>
          <a:p>
            <a:pPr marL="469265" marR="508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acts as a </a:t>
            </a:r>
            <a:r>
              <a:rPr sz="2000" b="1" dirty="0">
                <a:latin typeface="Arial"/>
                <a:cs typeface="Arial"/>
              </a:rPr>
              <a:t>cross-reference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between </a:t>
            </a:r>
            <a:r>
              <a:rPr sz="2000" dirty="0">
                <a:latin typeface="Arial"/>
                <a:cs typeface="Arial"/>
              </a:rPr>
              <a:t>tables  because it references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primary key of </a:t>
            </a:r>
            <a:r>
              <a:rPr sz="2000" spc="-5" dirty="0">
                <a:latin typeface="Arial"/>
                <a:cs typeface="Arial"/>
              </a:rPr>
              <a:t>another table, </a:t>
            </a:r>
            <a:r>
              <a:rPr sz="2000" dirty="0">
                <a:latin typeface="Arial"/>
                <a:cs typeface="Arial"/>
              </a:rPr>
              <a:t>thereby  </a:t>
            </a:r>
            <a:r>
              <a:rPr sz="2000" spc="-5" dirty="0">
                <a:latin typeface="Arial"/>
                <a:cs typeface="Arial"/>
              </a:rPr>
              <a:t>establishing </a:t>
            </a:r>
            <a:r>
              <a:rPr sz="2000" dirty="0">
                <a:latin typeface="Arial"/>
                <a:cs typeface="Arial"/>
              </a:rPr>
              <a:t>a link </a:t>
            </a:r>
            <a:r>
              <a:rPr sz="2000" spc="-5" dirty="0">
                <a:latin typeface="Arial"/>
                <a:cs typeface="Arial"/>
              </a:rPr>
              <a:t>between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them.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780" y="528320"/>
            <a:ext cx="3518535" cy="6350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FOREIGN</a:t>
            </a:r>
            <a:r>
              <a:rPr sz="4000" spc="-70" dirty="0"/>
              <a:t> </a:t>
            </a:r>
            <a:r>
              <a:rPr sz="4000" spc="-10" dirty="0"/>
              <a:t>KEY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828800" y="1979929"/>
            <a:ext cx="8183880" cy="3368040"/>
            <a:chOff x="304800" y="1979929"/>
            <a:chExt cx="8183880" cy="3368040"/>
          </a:xfrm>
        </p:grpSpPr>
        <p:sp>
          <p:nvSpPr>
            <p:cNvPr id="4" name="object 4"/>
            <p:cNvSpPr/>
            <p:nvPr/>
          </p:nvSpPr>
          <p:spPr>
            <a:xfrm>
              <a:off x="304800" y="1979929"/>
              <a:ext cx="8183880" cy="10655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7639" y="3075939"/>
              <a:ext cx="2915920" cy="1239520"/>
            </a:xfrm>
            <a:custGeom>
              <a:avLst/>
              <a:gdLst/>
              <a:ahLst/>
              <a:cxnLst/>
              <a:rect l="l" t="t" r="r" b="b"/>
              <a:pathLst>
                <a:path w="2915920" h="1239520">
                  <a:moveTo>
                    <a:pt x="2915920" y="12395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1600" y="3042919"/>
              <a:ext cx="3048000" cy="1305560"/>
            </a:xfrm>
            <a:custGeom>
              <a:avLst/>
              <a:gdLst/>
              <a:ahLst/>
              <a:cxnLst/>
              <a:rect l="l" t="t" r="r" b="b"/>
              <a:pathLst>
                <a:path w="3048000" h="1305560">
                  <a:moveTo>
                    <a:pt x="85090" y="0"/>
                  </a:moveTo>
                  <a:lnTo>
                    <a:pt x="0" y="5080"/>
                  </a:lnTo>
                  <a:lnTo>
                    <a:pt x="54610" y="69850"/>
                  </a:lnTo>
                  <a:lnTo>
                    <a:pt x="85090" y="0"/>
                  </a:lnTo>
                  <a:close/>
                </a:path>
                <a:path w="3048000" h="1305560">
                  <a:moveTo>
                    <a:pt x="3048000" y="1300480"/>
                  </a:moveTo>
                  <a:lnTo>
                    <a:pt x="2992120" y="1235710"/>
                  </a:lnTo>
                  <a:lnTo>
                    <a:pt x="2961640" y="1305560"/>
                  </a:lnTo>
                  <a:lnTo>
                    <a:pt x="3048000" y="13004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5450" y="4399279"/>
              <a:ext cx="5505450" cy="9486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64909" y="6054090"/>
            <a:ext cx="1629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Foreign key</a:t>
            </a:r>
            <a:r>
              <a:rPr sz="1600" b="1" spc="-1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field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62700" y="5600700"/>
            <a:ext cx="76200" cy="419100"/>
            <a:chOff x="4838700" y="5600700"/>
            <a:chExt cx="76200" cy="419100"/>
          </a:xfrm>
        </p:grpSpPr>
        <p:sp>
          <p:nvSpPr>
            <p:cNvPr id="10" name="object 10"/>
            <p:cNvSpPr/>
            <p:nvPr/>
          </p:nvSpPr>
          <p:spPr>
            <a:xfrm>
              <a:off x="4876800" y="5673089"/>
              <a:ext cx="0" cy="346710"/>
            </a:xfrm>
            <a:custGeom>
              <a:avLst/>
              <a:gdLst/>
              <a:ahLst/>
              <a:cxnLst/>
              <a:rect l="l" t="t" r="r" b="b"/>
              <a:pathLst>
                <a:path h="346710">
                  <a:moveTo>
                    <a:pt x="0" y="34671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38700" y="5600700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8100" y="0"/>
                  </a:moveTo>
                  <a:lnTo>
                    <a:pt x="0" y="77469"/>
                  </a:lnTo>
                  <a:lnTo>
                    <a:pt x="76200" y="7746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93900" y="892809"/>
            <a:ext cx="16383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Primary key</a:t>
            </a:r>
            <a:r>
              <a:rPr sz="1600" b="1" spc="-14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field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76500" y="1219200"/>
            <a:ext cx="76200" cy="685800"/>
            <a:chOff x="952500" y="1219200"/>
            <a:chExt cx="76200" cy="685800"/>
          </a:xfrm>
        </p:grpSpPr>
        <p:sp>
          <p:nvSpPr>
            <p:cNvPr id="14" name="object 14"/>
            <p:cNvSpPr/>
            <p:nvPr/>
          </p:nvSpPr>
          <p:spPr>
            <a:xfrm>
              <a:off x="990600" y="1219200"/>
              <a:ext cx="0" cy="614680"/>
            </a:xfrm>
            <a:custGeom>
              <a:avLst/>
              <a:gdLst/>
              <a:ahLst/>
              <a:cxnLst/>
              <a:rect l="l" t="t" r="r" b="b"/>
              <a:pathLst>
                <a:path h="614680">
                  <a:moveTo>
                    <a:pt x="0" y="0"/>
                  </a:moveTo>
                  <a:lnTo>
                    <a:pt x="0" y="614679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25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15680" y="1099820"/>
            <a:ext cx="1184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Parent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table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58000" y="1282700"/>
            <a:ext cx="1612900" cy="558800"/>
            <a:chOff x="5334000" y="1282700"/>
            <a:chExt cx="1612900" cy="558800"/>
          </a:xfrm>
        </p:grpSpPr>
        <p:sp>
          <p:nvSpPr>
            <p:cNvPr id="18" name="object 18"/>
            <p:cNvSpPr/>
            <p:nvPr/>
          </p:nvSpPr>
          <p:spPr>
            <a:xfrm>
              <a:off x="5401310" y="1295400"/>
              <a:ext cx="1532890" cy="510540"/>
            </a:xfrm>
            <a:custGeom>
              <a:avLst/>
              <a:gdLst/>
              <a:ahLst/>
              <a:cxnLst/>
              <a:rect l="l" t="t" r="r" b="b"/>
              <a:pathLst>
                <a:path w="1532890" h="510539">
                  <a:moveTo>
                    <a:pt x="1532889" y="0"/>
                  </a:moveTo>
                  <a:lnTo>
                    <a:pt x="0" y="510539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0" y="1767840"/>
              <a:ext cx="85090" cy="73660"/>
            </a:xfrm>
            <a:custGeom>
              <a:avLst/>
              <a:gdLst/>
              <a:ahLst/>
              <a:cxnLst/>
              <a:rect l="l" t="t" r="r" b="b"/>
              <a:pathLst>
                <a:path w="85089" h="73660">
                  <a:moveTo>
                    <a:pt x="59689" y="0"/>
                  </a:moveTo>
                  <a:lnTo>
                    <a:pt x="0" y="60960"/>
                  </a:lnTo>
                  <a:lnTo>
                    <a:pt x="85089" y="73660"/>
                  </a:lnTo>
                  <a:lnTo>
                    <a:pt x="596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67680" y="1634490"/>
            <a:ext cx="102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u="sng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Dire</a:t>
            </a:r>
            <a:r>
              <a:rPr b="1" u="sng" spc="-1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c</a:t>
            </a:r>
            <a:r>
              <a:rPr b="1" u="sng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tors</a:t>
            </a:r>
            <a:endParaRPr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00090" y="3843020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u="sng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M</a:t>
            </a:r>
            <a:r>
              <a:rPr b="1" u="sng" spc="10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o</a:t>
            </a:r>
            <a:r>
              <a:rPr b="1" u="sng" spc="-4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v</a:t>
            </a:r>
            <a:r>
              <a:rPr b="1" u="sng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ies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68440" y="1968441"/>
            <a:ext cx="7036434" cy="3569335"/>
            <a:chOff x="444440" y="1968440"/>
            <a:chExt cx="7036434" cy="3569335"/>
          </a:xfrm>
        </p:grpSpPr>
        <p:sp>
          <p:nvSpPr>
            <p:cNvPr id="23" name="object 23"/>
            <p:cNvSpPr/>
            <p:nvPr/>
          </p:nvSpPr>
          <p:spPr>
            <a:xfrm>
              <a:off x="457199" y="1981199"/>
              <a:ext cx="4800600" cy="3543300"/>
            </a:xfrm>
            <a:custGeom>
              <a:avLst/>
              <a:gdLst/>
              <a:ahLst/>
              <a:cxnLst/>
              <a:rect l="l" t="t" r="r" b="b"/>
              <a:pathLst>
                <a:path w="4800600" h="3543300">
                  <a:moveTo>
                    <a:pt x="495300" y="0"/>
                  </a:moveTo>
                  <a:lnTo>
                    <a:pt x="539045" y="2158"/>
                  </a:lnTo>
                  <a:lnTo>
                    <a:pt x="581564" y="8529"/>
                  </a:lnTo>
                  <a:lnTo>
                    <a:pt x="622724" y="18957"/>
                  </a:lnTo>
                  <a:lnTo>
                    <a:pt x="662397" y="33284"/>
                  </a:lnTo>
                  <a:lnTo>
                    <a:pt x="700453" y="51353"/>
                  </a:lnTo>
                  <a:lnTo>
                    <a:pt x="736761" y="73009"/>
                  </a:lnTo>
                  <a:lnTo>
                    <a:pt x="771191" y="98094"/>
                  </a:lnTo>
                  <a:lnTo>
                    <a:pt x="803615" y="126452"/>
                  </a:lnTo>
                  <a:lnTo>
                    <a:pt x="833900" y="157926"/>
                  </a:lnTo>
                  <a:lnTo>
                    <a:pt x="861918" y="192360"/>
                  </a:lnTo>
                  <a:lnTo>
                    <a:pt x="887539" y="229597"/>
                  </a:lnTo>
                  <a:lnTo>
                    <a:pt x="910632" y="269480"/>
                  </a:lnTo>
                  <a:lnTo>
                    <a:pt x="931068" y="311853"/>
                  </a:lnTo>
                  <a:lnTo>
                    <a:pt x="948717" y="356559"/>
                  </a:lnTo>
                  <a:lnTo>
                    <a:pt x="963448" y="403441"/>
                  </a:lnTo>
                  <a:lnTo>
                    <a:pt x="975132" y="452342"/>
                  </a:lnTo>
                  <a:lnTo>
                    <a:pt x="983638" y="503107"/>
                  </a:lnTo>
                  <a:lnTo>
                    <a:pt x="988838" y="555578"/>
                  </a:lnTo>
                  <a:lnTo>
                    <a:pt x="990600" y="609600"/>
                  </a:lnTo>
                  <a:lnTo>
                    <a:pt x="988838" y="663441"/>
                  </a:lnTo>
                  <a:lnTo>
                    <a:pt x="983638" y="715771"/>
                  </a:lnTo>
                  <a:lnTo>
                    <a:pt x="975132" y="766430"/>
                  </a:lnTo>
                  <a:lnTo>
                    <a:pt x="963448" y="815258"/>
                  </a:lnTo>
                  <a:lnTo>
                    <a:pt x="948717" y="862096"/>
                  </a:lnTo>
                  <a:lnTo>
                    <a:pt x="931068" y="906783"/>
                  </a:lnTo>
                  <a:lnTo>
                    <a:pt x="910632" y="949159"/>
                  </a:lnTo>
                  <a:lnTo>
                    <a:pt x="887539" y="989064"/>
                  </a:lnTo>
                  <a:lnTo>
                    <a:pt x="861918" y="1026339"/>
                  </a:lnTo>
                  <a:lnTo>
                    <a:pt x="833900" y="1060823"/>
                  </a:lnTo>
                  <a:lnTo>
                    <a:pt x="803615" y="1092356"/>
                  </a:lnTo>
                  <a:lnTo>
                    <a:pt x="771191" y="1120778"/>
                  </a:lnTo>
                  <a:lnTo>
                    <a:pt x="736761" y="1145930"/>
                  </a:lnTo>
                  <a:lnTo>
                    <a:pt x="700453" y="1167651"/>
                  </a:lnTo>
                  <a:lnTo>
                    <a:pt x="662397" y="1185782"/>
                  </a:lnTo>
                  <a:lnTo>
                    <a:pt x="622724" y="1200162"/>
                  </a:lnTo>
                  <a:lnTo>
                    <a:pt x="581564" y="1210632"/>
                  </a:lnTo>
                  <a:lnTo>
                    <a:pt x="539045" y="1217031"/>
                  </a:lnTo>
                  <a:lnTo>
                    <a:pt x="495300" y="1219200"/>
                  </a:lnTo>
                  <a:lnTo>
                    <a:pt x="451554" y="1217031"/>
                  </a:lnTo>
                  <a:lnTo>
                    <a:pt x="409035" y="1210632"/>
                  </a:lnTo>
                  <a:lnTo>
                    <a:pt x="367875" y="1200162"/>
                  </a:lnTo>
                  <a:lnTo>
                    <a:pt x="328202" y="1185782"/>
                  </a:lnTo>
                  <a:lnTo>
                    <a:pt x="290146" y="1167651"/>
                  </a:lnTo>
                  <a:lnTo>
                    <a:pt x="253838" y="1145930"/>
                  </a:lnTo>
                  <a:lnTo>
                    <a:pt x="219408" y="1120778"/>
                  </a:lnTo>
                  <a:lnTo>
                    <a:pt x="186984" y="1092356"/>
                  </a:lnTo>
                  <a:lnTo>
                    <a:pt x="156699" y="1060823"/>
                  </a:lnTo>
                  <a:lnTo>
                    <a:pt x="128681" y="1026339"/>
                  </a:lnTo>
                  <a:lnTo>
                    <a:pt x="103060" y="989064"/>
                  </a:lnTo>
                  <a:lnTo>
                    <a:pt x="79967" y="949159"/>
                  </a:lnTo>
                  <a:lnTo>
                    <a:pt x="59531" y="906783"/>
                  </a:lnTo>
                  <a:lnTo>
                    <a:pt x="41882" y="862096"/>
                  </a:lnTo>
                  <a:lnTo>
                    <a:pt x="27151" y="815258"/>
                  </a:lnTo>
                  <a:lnTo>
                    <a:pt x="15467" y="766430"/>
                  </a:lnTo>
                  <a:lnTo>
                    <a:pt x="6961" y="715771"/>
                  </a:lnTo>
                  <a:lnTo>
                    <a:pt x="1761" y="663441"/>
                  </a:lnTo>
                  <a:lnTo>
                    <a:pt x="0" y="609600"/>
                  </a:lnTo>
                  <a:lnTo>
                    <a:pt x="1761" y="555578"/>
                  </a:lnTo>
                  <a:lnTo>
                    <a:pt x="6961" y="503107"/>
                  </a:lnTo>
                  <a:lnTo>
                    <a:pt x="15467" y="452342"/>
                  </a:lnTo>
                  <a:lnTo>
                    <a:pt x="27151" y="403441"/>
                  </a:lnTo>
                  <a:lnTo>
                    <a:pt x="41882" y="356559"/>
                  </a:lnTo>
                  <a:lnTo>
                    <a:pt x="59531" y="311853"/>
                  </a:lnTo>
                  <a:lnTo>
                    <a:pt x="79967" y="269480"/>
                  </a:lnTo>
                  <a:lnTo>
                    <a:pt x="103060" y="229597"/>
                  </a:lnTo>
                  <a:lnTo>
                    <a:pt x="128681" y="192360"/>
                  </a:lnTo>
                  <a:lnTo>
                    <a:pt x="156699" y="157926"/>
                  </a:lnTo>
                  <a:lnTo>
                    <a:pt x="186984" y="126452"/>
                  </a:lnTo>
                  <a:lnTo>
                    <a:pt x="219408" y="98094"/>
                  </a:lnTo>
                  <a:lnTo>
                    <a:pt x="253838" y="73009"/>
                  </a:lnTo>
                  <a:lnTo>
                    <a:pt x="290146" y="51353"/>
                  </a:lnTo>
                  <a:lnTo>
                    <a:pt x="328202" y="33284"/>
                  </a:lnTo>
                  <a:lnTo>
                    <a:pt x="367875" y="18957"/>
                  </a:lnTo>
                  <a:lnTo>
                    <a:pt x="409035" y="8529"/>
                  </a:lnTo>
                  <a:lnTo>
                    <a:pt x="451554" y="2158"/>
                  </a:lnTo>
                  <a:lnTo>
                    <a:pt x="495300" y="0"/>
                  </a:lnTo>
                  <a:close/>
                </a:path>
                <a:path w="4800600" h="3543300">
                  <a:moveTo>
                    <a:pt x="0" y="0"/>
                  </a:moveTo>
                  <a:lnTo>
                    <a:pt x="0" y="0"/>
                  </a:lnTo>
                </a:path>
                <a:path w="4800600" h="3543300">
                  <a:moveTo>
                    <a:pt x="990600" y="1219200"/>
                  </a:moveTo>
                  <a:lnTo>
                    <a:pt x="990600" y="1219200"/>
                  </a:lnTo>
                </a:path>
                <a:path w="4800600" h="3543300">
                  <a:moveTo>
                    <a:pt x="4305300" y="2324100"/>
                  </a:moveTo>
                  <a:lnTo>
                    <a:pt x="4349045" y="2326258"/>
                  </a:lnTo>
                  <a:lnTo>
                    <a:pt x="4391564" y="2332629"/>
                  </a:lnTo>
                  <a:lnTo>
                    <a:pt x="4432724" y="2343057"/>
                  </a:lnTo>
                  <a:lnTo>
                    <a:pt x="4472397" y="2357384"/>
                  </a:lnTo>
                  <a:lnTo>
                    <a:pt x="4510453" y="2375453"/>
                  </a:lnTo>
                  <a:lnTo>
                    <a:pt x="4546761" y="2397109"/>
                  </a:lnTo>
                  <a:lnTo>
                    <a:pt x="4581191" y="2422194"/>
                  </a:lnTo>
                  <a:lnTo>
                    <a:pt x="4613615" y="2450552"/>
                  </a:lnTo>
                  <a:lnTo>
                    <a:pt x="4643900" y="2482026"/>
                  </a:lnTo>
                  <a:lnTo>
                    <a:pt x="4671918" y="2516460"/>
                  </a:lnTo>
                  <a:lnTo>
                    <a:pt x="4697539" y="2553697"/>
                  </a:lnTo>
                  <a:lnTo>
                    <a:pt x="4720632" y="2593580"/>
                  </a:lnTo>
                  <a:lnTo>
                    <a:pt x="4741068" y="2635953"/>
                  </a:lnTo>
                  <a:lnTo>
                    <a:pt x="4758717" y="2680659"/>
                  </a:lnTo>
                  <a:lnTo>
                    <a:pt x="4773448" y="2727541"/>
                  </a:lnTo>
                  <a:lnTo>
                    <a:pt x="4785132" y="2776442"/>
                  </a:lnTo>
                  <a:lnTo>
                    <a:pt x="4793638" y="2827207"/>
                  </a:lnTo>
                  <a:lnTo>
                    <a:pt x="4798838" y="2879678"/>
                  </a:lnTo>
                  <a:lnTo>
                    <a:pt x="4800600" y="2933700"/>
                  </a:lnTo>
                  <a:lnTo>
                    <a:pt x="4798838" y="2987541"/>
                  </a:lnTo>
                  <a:lnTo>
                    <a:pt x="4793638" y="3039871"/>
                  </a:lnTo>
                  <a:lnTo>
                    <a:pt x="4785132" y="3090530"/>
                  </a:lnTo>
                  <a:lnTo>
                    <a:pt x="4773448" y="3139358"/>
                  </a:lnTo>
                  <a:lnTo>
                    <a:pt x="4758717" y="3186196"/>
                  </a:lnTo>
                  <a:lnTo>
                    <a:pt x="4741068" y="3230883"/>
                  </a:lnTo>
                  <a:lnTo>
                    <a:pt x="4720632" y="3273259"/>
                  </a:lnTo>
                  <a:lnTo>
                    <a:pt x="4697539" y="3313164"/>
                  </a:lnTo>
                  <a:lnTo>
                    <a:pt x="4671918" y="3350439"/>
                  </a:lnTo>
                  <a:lnTo>
                    <a:pt x="4643900" y="3384923"/>
                  </a:lnTo>
                  <a:lnTo>
                    <a:pt x="4613615" y="3416456"/>
                  </a:lnTo>
                  <a:lnTo>
                    <a:pt x="4581191" y="3444878"/>
                  </a:lnTo>
                  <a:lnTo>
                    <a:pt x="4546761" y="3470030"/>
                  </a:lnTo>
                  <a:lnTo>
                    <a:pt x="4510453" y="3491751"/>
                  </a:lnTo>
                  <a:lnTo>
                    <a:pt x="4472397" y="3509882"/>
                  </a:lnTo>
                  <a:lnTo>
                    <a:pt x="4432724" y="3524262"/>
                  </a:lnTo>
                  <a:lnTo>
                    <a:pt x="4391564" y="3534732"/>
                  </a:lnTo>
                  <a:lnTo>
                    <a:pt x="4349045" y="3541131"/>
                  </a:lnTo>
                  <a:lnTo>
                    <a:pt x="4305300" y="3543300"/>
                  </a:lnTo>
                  <a:lnTo>
                    <a:pt x="4261554" y="3541131"/>
                  </a:lnTo>
                  <a:lnTo>
                    <a:pt x="4219035" y="3534732"/>
                  </a:lnTo>
                  <a:lnTo>
                    <a:pt x="4177875" y="3524262"/>
                  </a:lnTo>
                  <a:lnTo>
                    <a:pt x="4138202" y="3509882"/>
                  </a:lnTo>
                  <a:lnTo>
                    <a:pt x="4100146" y="3491751"/>
                  </a:lnTo>
                  <a:lnTo>
                    <a:pt x="4063838" y="3470030"/>
                  </a:lnTo>
                  <a:lnTo>
                    <a:pt x="4029408" y="3444878"/>
                  </a:lnTo>
                  <a:lnTo>
                    <a:pt x="3996984" y="3416456"/>
                  </a:lnTo>
                  <a:lnTo>
                    <a:pt x="3966699" y="3384923"/>
                  </a:lnTo>
                  <a:lnTo>
                    <a:pt x="3938681" y="3350439"/>
                  </a:lnTo>
                  <a:lnTo>
                    <a:pt x="3913060" y="3313164"/>
                  </a:lnTo>
                  <a:lnTo>
                    <a:pt x="3889967" y="3273259"/>
                  </a:lnTo>
                  <a:lnTo>
                    <a:pt x="3869531" y="3230883"/>
                  </a:lnTo>
                  <a:lnTo>
                    <a:pt x="3851882" y="3186196"/>
                  </a:lnTo>
                  <a:lnTo>
                    <a:pt x="3837151" y="3139358"/>
                  </a:lnTo>
                  <a:lnTo>
                    <a:pt x="3825467" y="3090530"/>
                  </a:lnTo>
                  <a:lnTo>
                    <a:pt x="3816961" y="3039871"/>
                  </a:lnTo>
                  <a:lnTo>
                    <a:pt x="3811761" y="2987541"/>
                  </a:lnTo>
                  <a:lnTo>
                    <a:pt x="3810000" y="2933700"/>
                  </a:lnTo>
                  <a:lnTo>
                    <a:pt x="3811761" y="2879678"/>
                  </a:lnTo>
                  <a:lnTo>
                    <a:pt x="3816961" y="2827207"/>
                  </a:lnTo>
                  <a:lnTo>
                    <a:pt x="3825467" y="2776442"/>
                  </a:lnTo>
                  <a:lnTo>
                    <a:pt x="3837151" y="2727541"/>
                  </a:lnTo>
                  <a:lnTo>
                    <a:pt x="3851882" y="2680659"/>
                  </a:lnTo>
                  <a:lnTo>
                    <a:pt x="3869531" y="2635953"/>
                  </a:lnTo>
                  <a:lnTo>
                    <a:pt x="3889967" y="2593580"/>
                  </a:lnTo>
                  <a:lnTo>
                    <a:pt x="3913060" y="2553697"/>
                  </a:lnTo>
                  <a:lnTo>
                    <a:pt x="3938681" y="2516460"/>
                  </a:lnTo>
                  <a:lnTo>
                    <a:pt x="3966699" y="2482026"/>
                  </a:lnTo>
                  <a:lnTo>
                    <a:pt x="3996984" y="2450552"/>
                  </a:lnTo>
                  <a:lnTo>
                    <a:pt x="4029408" y="2422194"/>
                  </a:lnTo>
                  <a:lnTo>
                    <a:pt x="4063838" y="2397109"/>
                  </a:lnTo>
                  <a:lnTo>
                    <a:pt x="4100146" y="2375453"/>
                  </a:lnTo>
                  <a:lnTo>
                    <a:pt x="4138202" y="2357384"/>
                  </a:lnTo>
                  <a:lnTo>
                    <a:pt x="4177875" y="2343057"/>
                  </a:lnTo>
                  <a:lnTo>
                    <a:pt x="4219035" y="2332629"/>
                  </a:lnTo>
                  <a:lnTo>
                    <a:pt x="4261554" y="2326258"/>
                  </a:lnTo>
                  <a:lnTo>
                    <a:pt x="4305300" y="2324100"/>
                  </a:lnTo>
                  <a:close/>
                </a:path>
                <a:path w="4800600" h="3543300">
                  <a:moveTo>
                    <a:pt x="3810000" y="2324100"/>
                  </a:moveTo>
                  <a:lnTo>
                    <a:pt x="3810000" y="2324100"/>
                  </a:lnTo>
                </a:path>
                <a:path w="4800600" h="3543300">
                  <a:moveTo>
                    <a:pt x="4800600" y="3543300"/>
                  </a:moveTo>
                  <a:lnTo>
                    <a:pt x="4800600" y="3543300"/>
                  </a:lnTo>
                </a:path>
              </a:pathLst>
            </a:custGeom>
            <a:ln w="2551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28919" y="4043679"/>
              <a:ext cx="2138680" cy="147320"/>
            </a:xfrm>
            <a:custGeom>
              <a:avLst/>
              <a:gdLst/>
              <a:ahLst/>
              <a:cxnLst/>
              <a:rect l="l" t="t" r="r" b="b"/>
              <a:pathLst>
                <a:path w="2138679" h="147320">
                  <a:moveTo>
                    <a:pt x="2138679" y="14732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57799" y="4005579"/>
              <a:ext cx="78740" cy="76200"/>
            </a:xfrm>
            <a:custGeom>
              <a:avLst/>
              <a:gdLst/>
              <a:ahLst/>
              <a:cxnLst/>
              <a:rect l="l" t="t" r="r" b="b"/>
              <a:pathLst>
                <a:path w="78739" h="76200">
                  <a:moveTo>
                    <a:pt x="78739" y="0"/>
                  </a:moveTo>
                  <a:lnTo>
                    <a:pt x="0" y="33020"/>
                  </a:lnTo>
                  <a:lnTo>
                    <a:pt x="73660" y="76200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077959" y="4071620"/>
            <a:ext cx="1060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Child</a:t>
            </a:r>
            <a:r>
              <a:rPr sz="1600" b="1" spc="-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11830" y="3614420"/>
            <a:ext cx="12401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Relationship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07F994-4C83-4DA9-B19A-AF5DB2910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3" t="18471" r="31399" b="26238"/>
          <a:stretch/>
        </p:blipFill>
        <p:spPr>
          <a:xfrm>
            <a:off x="385894" y="478173"/>
            <a:ext cx="9924176" cy="5050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050432-B4F0-45F9-97F0-4C7E39670F19}"/>
              </a:ext>
            </a:extLst>
          </p:cNvPr>
          <p:cNvSpPr txBox="1"/>
          <p:nvPr/>
        </p:nvSpPr>
        <p:spPr>
          <a:xfrm>
            <a:off x="1134611" y="5398126"/>
            <a:ext cx="8881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e.g. Census data organized by state, within state by city, within  city by census.</a:t>
            </a:r>
          </a:p>
        </p:txBody>
      </p:sp>
    </p:spTree>
    <p:extLst>
      <p:ext uri="{BB962C8B-B14F-4D97-AF65-F5344CB8AC3E}">
        <p14:creationId xmlns:p14="http://schemas.microsoft.com/office/powerpoint/2010/main" val="733169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2EAA2-24AF-4840-B378-4C025C588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0" t="18349" r="32431" b="39450"/>
          <a:stretch/>
        </p:blipFill>
        <p:spPr>
          <a:xfrm>
            <a:off x="713062" y="419450"/>
            <a:ext cx="10251349" cy="40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86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8EAB6-CC62-42F6-9EA1-299F94EB5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5" t="17737" r="32913" b="37003"/>
          <a:stretch/>
        </p:blipFill>
        <p:spPr>
          <a:xfrm>
            <a:off x="478173" y="897623"/>
            <a:ext cx="9504726" cy="41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5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52290-6ADD-43FD-B194-0BF9ADD31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6" t="17492" r="34633" b="25382"/>
          <a:stretch/>
        </p:blipFill>
        <p:spPr>
          <a:xfrm>
            <a:off x="1082179" y="721453"/>
            <a:ext cx="8951054" cy="477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0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3D0D-F63F-43FE-8705-88221A67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VIVA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19659-D237-4C6E-9E55-3D202990A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NETWORK AND HIERARCHICAL DATA MODEL.</a:t>
            </a:r>
          </a:p>
          <a:p>
            <a:r>
              <a:rPr lang="en-US" dirty="0"/>
              <a:t>WHAT IS PRIMARY AND FOREIGN KEY IN ENTITY RELATIONSHIP MODEL?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55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D4AC40A4-559F-46DB-8A62-6966E823F373}"/>
              </a:ext>
            </a:extLst>
          </p:cNvPr>
          <p:cNvSpPr txBox="1"/>
          <p:nvPr/>
        </p:nvSpPr>
        <p:spPr>
          <a:xfrm>
            <a:off x="685800" y="1062990"/>
            <a:ext cx="7992745" cy="150368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DATA MODELS</a:t>
            </a:r>
            <a:endParaRPr sz="2400" dirty="0">
              <a:latin typeface="Arial"/>
              <a:cs typeface="Arial"/>
            </a:endParaRPr>
          </a:p>
          <a:p>
            <a:pPr marL="469900" marR="5080" indent="118110">
              <a:lnSpc>
                <a:spcPct val="100000"/>
              </a:lnSpc>
              <a:spcBef>
                <a:spcPts val="15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database </a:t>
            </a:r>
            <a:r>
              <a:rPr sz="2400" dirty="0">
                <a:latin typeface="Arial"/>
                <a:cs typeface="Arial"/>
              </a:rPr>
              <a:t>model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specification describing </a:t>
            </a:r>
            <a:r>
              <a:rPr sz="2400" spc="-10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database is structured and </a:t>
            </a:r>
            <a:r>
              <a:rPr sz="2400" dirty="0">
                <a:latin typeface="Arial"/>
                <a:cs typeface="Arial"/>
              </a:rPr>
              <a:t>used.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6926FA8-B834-488B-AFE6-BBEA562DE1F8}"/>
              </a:ext>
            </a:extLst>
          </p:cNvPr>
          <p:cNvSpPr txBox="1"/>
          <p:nvPr/>
        </p:nvSpPr>
        <p:spPr>
          <a:xfrm>
            <a:off x="2834840" y="2711951"/>
            <a:ext cx="5730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marR="5080" indent="-124460">
              <a:lnSpc>
                <a:spcPct val="100000"/>
              </a:lnSpc>
              <a:spcBef>
                <a:spcPts val="100"/>
              </a:spcBef>
              <a:tabLst>
                <a:tab pos="902335" algn="l"/>
                <a:tab pos="1532255" algn="l"/>
                <a:tab pos="2331720" algn="l"/>
                <a:tab pos="3776979" algn="l"/>
                <a:tab pos="4744720" algn="l"/>
                <a:tab pos="5205730" algn="l"/>
              </a:tabLst>
            </a:pPr>
            <a:r>
              <a:rPr sz="2400" b="1" dirty="0">
                <a:latin typeface="Arial"/>
                <a:cs typeface="Arial"/>
              </a:rPr>
              <a:t>m</a:t>
            </a:r>
            <a:r>
              <a:rPr sz="2400" b="1" spc="-10" dirty="0">
                <a:latin typeface="Arial"/>
                <a:cs typeface="Arial"/>
              </a:rPr>
              <a:t>od</a:t>
            </a:r>
            <a:r>
              <a:rPr sz="2400" b="1" dirty="0">
                <a:latin typeface="Arial"/>
                <a:cs typeface="Arial"/>
              </a:rPr>
              <a:t>el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gan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z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d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2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dirty="0">
                <a:latin typeface="Arial"/>
                <a:cs typeface="Arial"/>
              </a:rPr>
              <a:t>ts		</a:t>
            </a:r>
            <a:r>
              <a:rPr sz="2400" spc="-6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  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ow	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	</a:t>
            </a:r>
            <a:r>
              <a:rPr sz="2400" spc="-10" dirty="0">
                <a:latin typeface="Arial"/>
                <a:cs typeface="Arial"/>
              </a:rPr>
              <a:t>da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	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2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	re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	to	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53C37CA-E74B-4633-8B99-3B7E82BF8E19}"/>
              </a:ext>
            </a:extLst>
          </p:cNvPr>
          <p:cNvSpPr txBox="1"/>
          <p:nvPr/>
        </p:nvSpPr>
        <p:spPr>
          <a:xfrm>
            <a:off x="1143000" y="2731770"/>
            <a:ext cx="1752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data</a:t>
            </a:r>
            <a:r>
              <a:rPr lang="en-US" sz="2400" b="1" spc="-5" dirty="0">
                <a:latin typeface="Arial"/>
                <a:cs typeface="Arial"/>
              </a:rPr>
              <a:t>base</a:t>
            </a:r>
            <a:r>
              <a:rPr sz="2400" b="1" spc="-5" dirty="0">
                <a:latin typeface="Arial"/>
                <a:cs typeface="Arial"/>
              </a:rPr>
              <a:t> 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anda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z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 </a:t>
            </a:r>
            <a:r>
              <a:rPr sz="2400" spc="-5" dirty="0">
                <a:latin typeface="Arial"/>
                <a:cs typeface="Arial"/>
              </a:rPr>
              <a:t>another.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397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6F8880-D06F-420C-ADC1-D7EF2B476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7" t="17003" r="41720" b="35291"/>
          <a:stretch/>
        </p:blipFill>
        <p:spPr>
          <a:xfrm>
            <a:off x="864066" y="1166069"/>
            <a:ext cx="7550092" cy="39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8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62D24E-FFD9-4248-8106-777C040B7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5" t="17003" r="32087" b="26973"/>
          <a:stretch/>
        </p:blipFill>
        <p:spPr>
          <a:xfrm>
            <a:off x="671119" y="687896"/>
            <a:ext cx="10276514" cy="4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0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5C9FED-261C-42F4-BDCE-85761E802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4" t="16881" r="30298" b="25871"/>
          <a:stretch/>
        </p:blipFill>
        <p:spPr>
          <a:xfrm>
            <a:off x="727046" y="662730"/>
            <a:ext cx="10228976" cy="44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4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D3094C-0398-4867-8DAB-8316CA438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4" t="17492" r="28646" b="24526"/>
          <a:stretch/>
        </p:blipFill>
        <p:spPr>
          <a:xfrm>
            <a:off x="1115735" y="729843"/>
            <a:ext cx="7810151" cy="46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2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0B13-AE9C-4108-836C-4276B0890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9" t="17125" r="32362" b="26973"/>
          <a:stretch/>
        </p:blipFill>
        <p:spPr>
          <a:xfrm>
            <a:off x="729842" y="335560"/>
            <a:ext cx="8867164" cy="46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08E91C-EFCF-4D0C-9104-4D5E1C639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0" t="18348" r="29129" b="22202"/>
          <a:stretch/>
        </p:blipFill>
        <p:spPr>
          <a:xfrm>
            <a:off x="679507" y="469783"/>
            <a:ext cx="8925887" cy="529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4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1115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</a:t>
            </a:r>
            <a:r>
              <a:rPr spc="-50" dirty="0"/>
              <a:t> </a:t>
            </a:r>
            <a:r>
              <a:rPr spc="-5" dirty="0"/>
              <a:t>Concepts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5333" y="1272716"/>
            <a:ext cx="8067040" cy="5019323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spcBef>
                <a:spcPts val="1600"/>
              </a:spcBef>
            </a:pP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DATA MODELS</a:t>
            </a:r>
            <a:endParaRPr sz="2400" dirty="0">
              <a:latin typeface="Arial"/>
              <a:cs typeface="Arial"/>
            </a:endParaRPr>
          </a:p>
          <a:p>
            <a:pPr marL="12700">
              <a:spcBef>
                <a:spcPts val="1500"/>
              </a:spcBef>
            </a:pPr>
            <a:r>
              <a:rPr sz="24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RELATIONAL MODEL </a:t>
            </a:r>
            <a:r>
              <a:rPr sz="2400" b="1" u="heavy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-</a:t>
            </a:r>
            <a:r>
              <a:rPr sz="2400" b="1" u="heavy" spc="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CONCEPT</a:t>
            </a:r>
            <a:endParaRPr sz="2400" dirty="0">
              <a:latin typeface="Arial"/>
              <a:cs typeface="Arial"/>
            </a:endParaRPr>
          </a:p>
          <a:p>
            <a:pPr marL="469265" marR="5080" indent="-457200" algn="just">
              <a:spcBef>
                <a:spcPts val="1320"/>
              </a:spcBef>
            </a:pPr>
            <a:r>
              <a:rPr sz="20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Tables: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 relation </a:t>
            </a:r>
            <a:r>
              <a:rPr sz="2000" dirty="0">
                <a:latin typeface="Arial"/>
                <a:cs typeface="Arial"/>
              </a:rPr>
              <a:t>data model, relations are </a:t>
            </a:r>
            <a:r>
              <a:rPr sz="2000" spc="-5" dirty="0">
                <a:latin typeface="Arial"/>
                <a:cs typeface="Arial"/>
              </a:rPr>
              <a:t>saved </a:t>
            </a:r>
            <a:r>
              <a:rPr sz="2000" dirty="0">
                <a:latin typeface="Arial"/>
                <a:cs typeface="Arial"/>
              </a:rPr>
              <a:t>in </a:t>
            </a:r>
            <a:r>
              <a:rPr sz="2000" spc="-5" dirty="0">
                <a:latin typeface="Arial"/>
                <a:cs typeface="Arial"/>
              </a:rPr>
              <a:t>the format of  Tables. This format </a:t>
            </a:r>
            <a:r>
              <a:rPr sz="2000" dirty="0">
                <a:latin typeface="Arial"/>
                <a:cs typeface="Arial"/>
              </a:rPr>
              <a:t>stores </a:t>
            </a:r>
            <a:r>
              <a:rPr sz="2000" spc="-5" dirty="0">
                <a:latin typeface="Arial"/>
                <a:cs typeface="Arial"/>
              </a:rPr>
              <a:t>the relation </a:t>
            </a:r>
            <a:r>
              <a:rPr sz="2000" dirty="0">
                <a:latin typeface="Arial"/>
                <a:cs typeface="Arial"/>
              </a:rPr>
              <a:t>among </a:t>
            </a:r>
            <a:r>
              <a:rPr sz="2000" spc="-5" dirty="0">
                <a:latin typeface="Arial"/>
                <a:cs typeface="Arial"/>
              </a:rPr>
              <a:t>entities.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table </a:t>
            </a:r>
            <a:r>
              <a:rPr sz="2000" dirty="0">
                <a:latin typeface="Arial"/>
                <a:cs typeface="Arial"/>
              </a:rPr>
              <a:t>has  </a:t>
            </a:r>
            <a:r>
              <a:rPr sz="2000" spc="-5" dirty="0">
                <a:latin typeface="Arial"/>
                <a:cs typeface="Arial"/>
              </a:rPr>
              <a:t>rows </a:t>
            </a:r>
            <a:r>
              <a:rPr sz="2000" dirty="0">
                <a:latin typeface="Arial"/>
                <a:cs typeface="Arial"/>
              </a:rPr>
              <a:t>and columns, </a:t>
            </a:r>
            <a:r>
              <a:rPr sz="2000" spc="-5" dirty="0">
                <a:latin typeface="Arial"/>
                <a:cs typeface="Arial"/>
              </a:rPr>
              <a:t>where rows </a:t>
            </a:r>
            <a:r>
              <a:rPr sz="2000" dirty="0">
                <a:latin typeface="Arial"/>
                <a:cs typeface="Arial"/>
              </a:rPr>
              <a:t>represent records and columns  represents </a:t>
            </a:r>
            <a:r>
              <a:rPr sz="2000" spc="-5" dirty="0">
                <a:latin typeface="Arial"/>
                <a:cs typeface="Arial"/>
              </a:rPr>
              <a:t>the attributes.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 dirty="0">
              <a:latin typeface="Arial"/>
              <a:cs typeface="Arial"/>
            </a:endParaRPr>
          </a:p>
          <a:p>
            <a:pPr marL="469265" marR="6985" indent="-457200" algn="just"/>
            <a:r>
              <a:rPr sz="20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Tuple: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single row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table, which contains </a:t>
            </a:r>
            <a:r>
              <a:rPr sz="2000" dirty="0">
                <a:latin typeface="Arial"/>
                <a:cs typeface="Arial"/>
              </a:rPr>
              <a:t>a single record </a:t>
            </a:r>
            <a:r>
              <a:rPr sz="2000" spc="-5" dirty="0">
                <a:latin typeface="Arial"/>
                <a:cs typeface="Arial"/>
              </a:rPr>
              <a:t>for that  relation is </a:t>
            </a:r>
            <a:r>
              <a:rPr sz="2000" dirty="0">
                <a:latin typeface="Arial"/>
                <a:cs typeface="Arial"/>
              </a:rPr>
              <a:t>called 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tuple.</a:t>
            </a:r>
          </a:p>
          <a:p>
            <a:pPr>
              <a:spcBef>
                <a:spcPts val="45"/>
              </a:spcBef>
            </a:pPr>
            <a:endParaRPr sz="2050" dirty="0">
              <a:latin typeface="Arial"/>
              <a:cs typeface="Arial"/>
            </a:endParaRPr>
          </a:p>
          <a:p>
            <a:pPr marL="12700"/>
            <a:r>
              <a:rPr sz="20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Attribute </a:t>
            </a:r>
            <a:r>
              <a:rPr sz="2000" b="1" u="heavy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: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columns are </a:t>
            </a:r>
            <a:r>
              <a:rPr sz="2000" spc="-5" dirty="0">
                <a:latin typeface="Arial"/>
                <a:cs typeface="Arial"/>
              </a:rPr>
              <a:t>referred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attributes.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lang="en-IN" sz="2050" dirty="0">
              <a:latin typeface="Arial"/>
              <a:cs typeface="Arial"/>
            </a:endParaRPr>
          </a:p>
          <a:p>
            <a:pPr marL="469265" marR="5715" indent="-457200" algn="just"/>
            <a:r>
              <a:rPr lang="en-US" sz="2000" b="1" u="heavy" spc="-5" dirty="0"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Domain:</a:t>
            </a:r>
            <a:r>
              <a:rPr lang="en-US" sz="2000" b="1" spc="-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A </a:t>
            </a:r>
            <a:r>
              <a:rPr lang="en-US" sz="2000" spc="-5" dirty="0">
                <a:latin typeface="Arial"/>
                <a:cs typeface="Arial"/>
              </a:rPr>
              <a:t>pool of values from which the </a:t>
            </a:r>
            <a:r>
              <a:rPr lang="en-US" sz="2000" dirty="0">
                <a:latin typeface="Arial"/>
                <a:cs typeface="Arial"/>
              </a:rPr>
              <a:t>actual </a:t>
            </a:r>
            <a:r>
              <a:rPr lang="en-US" sz="2000" spc="-5" dirty="0">
                <a:latin typeface="Arial"/>
                <a:cs typeface="Arial"/>
              </a:rPr>
              <a:t>values </a:t>
            </a:r>
            <a:r>
              <a:rPr lang="en-US" sz="2000" dirty="0">
                <a:latin typeface="Arial"/>
                <a:cs typeface="Arial"/>
              </a:rPr>
              <a:t>appearing </a:t>
            </a:r>
            <a:r>
              <a:rPr lang="en-US" sz="2000" spc="-5" dirty="0">
                <a:latin typeface="Arial"/>
                <a:cs typeface="Arial"/>
              </a:rPr>
              <a:t>in </a:t>
            </a:r>
            <a:r>
              <a:rPr lang="en-US" sz="2000" dirty="0">
                <a:latin typeface="Arial"/>
                <a:cs typeface="Arial"/>
              </a:rPr>
              <a:t>a  </a:t>
            </a:r>
            <a:r>
              <a:rPr lang="en-US" sz="2000" spc="-5" dirty="0">
                <a:latin typeface="Arial"/>
                <a:cs typeface="Arial"/>
              </a:rPr>
              <a:t>given </a:t>
            </a:r>
            <a:r>
              <a:rPr lang="en-US" sz="2000" dirty="0">
                <a:latin typeface="Arial"/>
                <a:cs typeface="Arial"/>
              </a:rPr>
              <a:t>column are </a:t>
            </a:r>
            <a:r>
              <a:rPr lang="en-US" sz="2000" spc="-5" dirty="0">
                <a:latin typeface="Arial"/>
                <a:cs typeface="Arial"/>
              </a:rPr>
              <a:t>drawn.</a:t>
            </a:r>
            <a:endParaRPr lang="en-US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396</Words>
  <Application>Microsoft Office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UnDotum</vt:lpstr>
      <vt:lpstr>Office Theme</vt:lpstr>
      <vt:lpstr>DATA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Concepts</vt:lpstr>
      <vt:lpstr>Database Concepts</vt:lpstr>
      <vt:lpstr>Database Concepts</vt:lpstr>
      <vt:lpstr>Database Concepts</vt:lpstr>
      <vt:lpstr>FOREIGN KEY</vt:lpstr>
      <vt:lpstr>PowerPoint Presentation</vt:lpstr>
      <vt:lpstr>PowerPoint Presentation</vt:lpstr>
      <vt:lpstr>PowerPoint Presentation</vt:lpstr>
      <vt:lpstr>PowerPoint Presentation</vt:lpstr>
      <vt:lpstr>VIVA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MODELS</dc:title>
  <dc:creator>LINO</dc:creator>
  <cp:lastModifiedBy>LINO</cp:lastModifiedBy>
  <cp:revision>15</cp:revision>
  <dcterms:created xsi:type="dcterms:W3CDTF">2021-01-12T01:43:28Z</dcterms:created>
  <dcterms:modified xsi:type="dcterms:W3CDTF">2021-09-28T02:26:33Z</dcterms:modified>
</cp:coreProperties>
</file>